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notesMasterIdLst>
    <p:notesMasterId r:id="rId12"/>
  </p:notesMasterIdLst>
  <p:sldIdLst>
    <p:sldId id="341" r:id="rId7"/>
    <p:sldId id="353" r:id="rId8"/>
    <p:sldId id="358" r:id="rId9"/>
    <p:sldId id="354" r:id="rId10"/>
    <p:sldId id="35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568" autoAdjust="0"/>
    <p:restoredTop sz="95740"/>
  </p:normalViewPr>
  <p:slideViewPr>
    <p:cSldViewPr snapToGrid="0">
      <p:cViewPr varScale="1">
        <p:scale>
          <a:sx n="142" d="100"/>
          <a:sy n="142" d="100"/>
        </p:scale>
        <p:origin x="23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264A0B-8655-4382-80AD-91D20DF64CF8}" type="datetimeFigureOut">
              <a:rPr lang="en-US" smtClean="0"/>
              <a:t>5/9/25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470E3-CA38-4898-98B6-230736D59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341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43160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95751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801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21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WG2 Meeting #169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19 – 23 May, 2025, Fukuoka, Japan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497376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1317" y="2053043"/>
            <a:ext cx="11364685" cy="2142717"/>
          </a:xfrm>
        </p:spPr>
        <p:txBody>
          <a:bodyPr wrap="square" anchor="b">
            <a:normAutofit fontScale="90000"/>
          </a:bodyPr>
          <a:lstStyle/>
          <a:p>
            <a:pPr eaLnBrk="1" hangingPunct="1"/>
            <a:r>
              <a:rPr lang="en-US" sz="5600" dirty="0"/>
              <a:t>Discussion on potential </a:t>
            </a:r>
            <a:r>
              <a:rPr lang="en-US" sz="5600" dirty="0" err="1"/>
              <a:t>SoH</a:t>
            </a:r>
            <a:r>
              <a:rPr lang="en-US" sz="5600" dirty="0"/>
              <a:t> for user consent and privacy in AI/ML-based positioning</a:t>
            </a:r>
            <a:endParaRPr lang="en-GB" altLang="en-US" sz="5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C6C051-86C0-1051-F674-C3AF4D3A415A}"/>
              </a:ext>
            </a:extLst>
          </p:cNvPr>
          <p:cNvSpPr txBox="1"/>
          <p:nvPr/>
        </p:nvSpPr>
        <p:spPr>
          <a:xfrm>
            <a:off x="8314822" y="98012"/>
            <a:ext cx="183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</a:rPr>
              <a:t>S2-2504667</a:t>
            </a:r>
            <a:r>
              <a:rPr lang="en-GB" dirty="0">
                <a:effectLst/>
              </a:rPr>
              <a:t> </a:t>
            </a:r>
            <a:r>
              <a:rPr lang="en-US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180902-C7F8-4ADC-EB96-370283F20575}"/>
              </a:ext>
            </a:extLst>
          </p:cNvPr>
          <p:cNvSpPr txBox="1"/>
          <p:nvPr/>
        </p:nvSpPr>
        <p:spPr>
          <a:xfrm>
            <a:off x="5553988" y="4654246"/>
            <a:ext cx="1084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</a:rPr>
              <a:t>Apple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F4762-C18D-2B49-63CB-1B9918D1A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4B8EE-6F55-87B2-4F56-4CC0A11E6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057" y="1825625"/>
            <a:ext cx="11146971" cy="4351338"/>
          </a:xfrm>
        </p:spPr>
        <p:txBody>
          <a:bodyPr/>
          <a:lstStyle/>
          <a:p>
            <a:r>
              <a:rPr lang="en-US" dirty="0"/>
              <a:t>Multiple SA2 meetings have been spent discussing the check of user consent and/or privacy profile for AI/ML-based positioning with no agreements found so far.</a:t>
            </a:r>
          </a:p>
          <a:p>
            <a:r>
              <a:rPr lang="en-US" dirty="0"/>
              <a:t>An LS was also sent to SA3 at SA2#166 (Nov’24) with a related question to the above discussion for inference only. An LS reply was only agreed at SA3#121 (Apr’25) informing SA2 that no consensus was achieved in SA3.</a:t>
            </a:r>
          </a:p>
          <a:p>
            <a:r>
              <a:rPr lang="en-US" dirty="0"/>
              <a:t>Given the above, it is reasonable to assume that no way forward may be reached at SA2#169 either, so a potential </a:t>
            </a:r>
            <a:r>
              <a:rPr lang="en-US" dirty="0" err="1"/>
              <a:t>SoH</a:t>
            </a:r>
            <a:r>
              <a:rPr lang="en-US" dirty="0"/>
              <a:t> questions are proposed in this document for execution at SA2#169 in such eventuality.</a:t>
            </a:r>
          </a:p>
        </p:txBody>
      </p:sp>
    </p:spTree>
    <p:extLst>
      <p:ext uri="{BB962C8B-B14F-4D97-AF65-F5344CB8AC3E}">
        <p14:creationId xmlns:p14="http://schemas.microsoft.com/office/powerpoint/2010/main" val="413094005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89F6-79F3-1C65-B928-D40EFAE22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SoH</a:t>
            </a:r>
            <a:r>
              <a:rPr lang="en-US" dirty="0"/>
              <a:t>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F2320-CA6E-D7F3-D7C1-0F7226B910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79034" cy="4351338"/>
          </a:xfrm>
        </p:spPr>
        <p:txBody>
          <a:bodyPr lIns="90000">
            <a:normAutofit fontScale="92500" lnSpcReduction="10000"/>
          </a:bodyPr>
          <a:lstStyle/>
          <a:p>
            <a:r>
              <a:rPr lang="en-US" dirty="0"/>
              <a:t>The </a:t>
            </a:r>
            <a:r>
              <a:rPr lang="en-US" dirty="0" err="1"/>
              <a:t>SoH</a:t>
            </a:r>
            <a:r>
              <a:rPr lang="en-US" dirty="0"/>
              <a:t> questions have been prepared based on the proposals and discussion in previous SA2 meetings</a:t>
            </a:r>
          </a:p>
          <a:p>
            <a:r>
              <a:rPr lang="en-US" dirty="0"/>
              <a:t>The key controversy can be boiled down to whether both privacy profile and user consent or only one of them need to be checked in AI/ML positioning</a:t>
            </a:r>
          </a:p>
          <a:p>
            <a:pPr lvl="1"/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) training/performance monitoring and ii) inference</a:t>
            </a:r>
          </a:p>
          <a:p>
            <a:pPr lvl="1"/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) LMF training and ii) NWDF training</a:t>
            </a:r>
          </a:p>
          <a:p>
            <a:r>
              <a:rPr lang="en-US" dirty="0"/>
              <a:t>Additional details may need to be resolved after the above controversy is clarified</a:t>
            </a:r>
          </a:p>
          <a:p>
            <a:r>
              <a:rPr lang="en-US" dirty="0"/>
              <a:t>Importantly, these slides have been prepared without visibility on the proposals submitted to SA2#169, so new way forwards may arise based on the proposals and discussion in this meeting</a:t>
            </a:r>
          </a:p>
        </p:txBody>
      </p:sp>
    </p:spTree>
    <p:extLst>
      <p:ext uri="{BB962C8B-B14F-4D97-AF65-F5344CB8AC3E}">
        <p14:creationId xmlns:p14="http://schemas.microsoft.com/office/powerpoint/2010/main" val="81169059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D3C37-BC63-2B75-8DA3-5F2F13D4F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</a:t>
            </a:r>
            <a:r>
              <a:rPr lang="en-US" dirty="0" err="1"/>
              <a:t>SoH</a:t>
            </a:r>
            <a:r>
              <a:rPr lang="en-US" dirty="0"/>
              <a:t> Questions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126C4-6D90-C8B5-A8CD-6C9FACEF7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/>
              <a:t>Check of UE LCS privacy profile for AI/ML-based positioning:</a:t>
            </a:r>
          </a:p>
          <a:p>
            <a:pPr lvl="1"/>
            <a:r>
              <a:rPr lang="en-US" dirty="0"/>
              <a:t>Q1.1: Does the LMF check the UE LCS privacy profile for data collection during training/performance monitoring at LMF?</a:t>
            </a:r>
          </a:p>
          <a:p>
            <a:pPr marL="914400" lvl="2" indent="0">
              <a:buNone/>
            </a:pPr>
            <a:r>
              <a:rPr lang="en-US" dirty="0"/>
              <a:t>YES:					NO:</a:t>
            </a:r>
          </a:p>
          <a:p>
            <a:pPr lvl="1"/>
            <a:r>
              <a:rPr lang="en-US" dirty="0"/>
              <a:t>Q1.2: Does the LMF check the UE LCS privacy profile for data collection during training/performance monitoring at NWDAF?</a:t>
            </a:r>
          </a:p>
          <a:p>
            <a:pPr marL="914400" lvl="2" indent="0">
              <a:buNone/>
            </a:pPr>
            <a:r>
              <a:rPr lang="en-US" dirty="0"/>
              <a:t>YES:					NO:</a:t>
            </a:r>
          </a:p>
          <a:p>
            <a:pPr lvl="1"/>
            <a:r>
              <a:rPr lang="en-US" dirty="0"/>
              <a:t>Q1.3: Does the GMLC check the UE LCS privacy profile for data collection during UE position calculation (i.e. inference)?</a:t>
            </a:r>
          </a:p>
          <a:p>
            <a:pPr marL="914400" lvl="2" indent="0">
              <a:buNone/>
            </a:pPr>
            <a:r>
              <a:rPr lang="en-US" dirty="0"/>
              <a:t>YES:					NO: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3634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FCA0F1-8686-1D7A-3630-FA6A0BC34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DAF8A-E761-B237-66E1-0ED26BF48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</a:t>
            </a:r>
            <a:r>
              <a:rPr lang="en-US" dirty="0" err="1"/>
              <a:t>SoH</a:t>
            </a:r>
            <a:r>
              <a:rPr lang="en-US" dirty="0"/>
              <a:t> Questions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CA846-BE0E-322F-41AB-820D976B7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b="1" dirty="0"/>
              <a:t>LMF check of user consent for AI/ML-based positioning:</a:t>
            </a:r>
          </a:p>
          <a:p>
            <a:pPr lvl="1"/>
            <a:r>
              <a:rPr lang="en-US" dirty="0"/>
              <a:t>Q2.1: Does the LMF check user consent for data collection during training/performance monitoring at LMF?</a:t>
            </a:r>
          </a:p>
          <a:p>
            <a:pPr marL="914400" lvl="2" indent="0">
              <a:buNone/>
            </a:pPr>
            <a:r>
              <a:rPr lang="en-US" dirty="0"/>
              <a:t>YES:					NO:</a:t>
            </a:r>
          </a:p>
          <a:p>
            <a:pPr lvl="1"/>
            <a:r>
              <a:rPr lang="en-US" dirty="0"/>
              <a:t>Q2.2: Does the LMF check user consent for data collection during training/performance monitoring at NWDAF?</a:t>
            </a:r>
          </a:p>
          <a:p>
            <a:pPr marL="914400" lvl="2" indent="0">
              <a:buNone/>
            </a:pPr>
            <a:r>
              <a:rPr lang="en-US" dirty="0"/>
              <a:t>YES:					NO:</a:t>
            </a:r>
          </a:p>
          <a:p>
            <a:pPr lvl="1"/>
            <a:r>
              <a:rPr lang="en-US" dirty="0"/>
              <a:t>Q2.3: Does the LMF check user consent for data collection during UE position calculation (i.e. inference)?</a:t>
            </a:r>
          </a:p>
          <a:p>
            <a:pPr marL="914400" lvl="2" indent="0">
              <a:buNone/>
            </a:pPr>
            <a:r>
              <a:rPr lang="en-US" dirty="0"/>
              <a:t>YES:					NO: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9011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RBI5PAMIO524-1616901215-44907</_dlc_DocId>
    <_dlc_DocIdUrl xmlns="71c5aaf6-e6ce-465b-b873-5148d2a4c105">
      <Url>https://nokia.sharepoint.com/sites/gxp/_layouts/15/DocIdRedir.aspx?ID=RBI5PAMIO524-1616901215-44907</Url>
      <Description>RBI5PAMIO524-1616901215-44907</Description>
    </_dlc_DocIdUrl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DCF193-E06D-41F9-95DB-373609EC2426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1740DC03-797A-4758-A23A-209686C14A0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011F9E1-04C5-44CD-83C1-00437DA6E50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FCDCBAD-560F-4E20-B6B9-22C43113FE43}">
  <ds:schemaRefs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1c5aaf6-e6ce-465b-b873-5148d2a4c105"/>
    <ds:schemaRef ds:uri="http://www.w3.org/XML/1998/namespace"/>
    <ds:schemaRef ds:uri="7275bb01-7583-478d-bc14-e839a2dd5989"/>
    <ds:schemaRef ds:uri="http://purl.org/dc/elements/1.1/"/>
    <ds:schemaRef ds:uri="http://schemas.microsoft.com/office/2006/metadata/properties"/>
    <ds:schemaRef ds:uri="http://schemas.microsoft.com/office/2006/documentManagement/types"/>
    <ds:schemaRef ds:uri="3f2ce089-3858-4176-9a21-a30f9204848e"/>
    <ds:schemaRef ds:uri="http://purl.org/dc/terms/"/>
  </ds:schemaRefs>
</ds:datastoreItem>
</file>

<file path=customXml/itemProps5.xml><?xml version="1.0" encoding="utf-8"?>
<ds:datastoreItem xmlns:ds="http://schemas.openxmlformats.org/officeDocument/2006/customXml" ds:itemID="{394D890B-F6CE-4C35-BC58-9055944ABE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8105</TotalTime>
  <Words>459</Words>
  <Application>Microsoft Macintosh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Aptos</vt:lpstr>
      <vt:lpstr>Arial</vt:lpstr>
      <vt:lpstr>Arial </vt:lpstr>
      <vt:lpstr>Calibri</vt:lpstr>
      <vt:lpstr>Calibri Light</vt:lpstr>
      <vt:lpstr>1_Office Theme</vt:lpstr>
      <vt:lpstr>Discussion on potential SoH for user consent and privacy in AI/ML-based positioning</vt:lpstr>
      <vt:lpstr>Background</vt:lpstr>
      <vt:lpstr>SoH Considerations</vt:lpstr>
      <vt:lpstr>Proposed SoH Questions (I)</vt:lpstr>
      <vt:lpstr>Proposed SoH Questions (II)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 Belling (Nokia)</dc:creator>
  <cp:lastModifiedBy>Apple</cp:lastModifiedBy>
  <cp:revision>21</cp:revision>
  <dcterms:created xsi:type="dcterms:W3CDTF">2025-01-24T11:51:59Z</dcterms:created>
  <dcterms:modified xsi:type="dcterms:W3CDTF">2025-05-09T13:38:23Z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c33161ad-a3a2-4949-b161-9808723aa58a</vt:lpwstr>
  </property>
  <property fmtid="{D5CDD505-2E9C-101B-9397-08002B2CF9AE}" pid="4" name="MediaServiceImageTags">
    <vt:lpwstr/>
  </property>
</Properties>
</file>